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6" r:id="rId6"/>
    <p:sldId id="277" r:id="rId7"/>
    <p:sldId id="280" r:id="rId8"/>
    <p:sldId id="286" r:id="rId9"/>
    <p:sldId id="275" r:id="rId10"/>
    <p:sldId id="281" r:id="rId11"/>
    <p:sldId id="282" r:id="rId12"/>
    <p:sldId id="285" r:id="rId13"/>
    <p:sldId id="287" r:id="rId14"/>
    <p:sldId id="28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6" autoAdjust="0"/>
  </p:normalViewPr>
  <p:slideViewPr>
    <p:cSldViewPr>
      <p:cViewPr>
        <p:scale>
          <a:sx n="73" d="100"/>
          <a:sy n="73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536C-EE64-48EC-AB2D-7D12F8C0332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D2F5-B94A-41F3-9FD9-CFADE1521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536C-EE64-48EC-AB2D-7D12F8C0332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D2F5-B94A-41F3-9FD9-CFADE1521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536C-EE64-48EC-AB2D-7D12F8C0332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D2F5-B94A-41F3-9FD9-CFADE1521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536C-EE64-48EC-AB2D-7D12F8C0332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D2F5-B94A-41F3-9FD9-CFADE1521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536C-EE64-48EC-AB2D-7D12F8C0332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D2F5-B94A-41F3-9FD9-CFADE1521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536C-EE64-48EC-AB2D-7D12F8C0332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D2F5-B94A-41F3-9FD9-CFADE1521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536C-EE64-48EC-AB2D-7D12F8C0332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D2F5-B94A-41F3-9FD9-CFADE1521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536C-EE64-48EC-AB2D-7D12F8C0332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D2F5-B94A-41F3-9FD9-CFADE1521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536C-EE64-48EC-AB2D-7D12F8C0332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D2F5-B94A-41F3-9FD9-CFADE1521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536C-EE64-48EC-AB2D-7D12F8C0332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D2F5-B94A-41F3-9FD9-CFADE1521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536C-EE64-48EC-AB2D-7D12F8C0332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D2F5-B94A-41F3-9FD9-CFADE1521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4536C-EE64-48EC-AB2D-7D12F8C0332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1D2F5-B94A-41F3-9FD9-CFADE1521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57224" y="587928"/>
            <a:ext cx="743609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5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 профориентационной работы классного  руководителя</a:t>
            </a:r>
            <a:r>
              <a:rPr lang="en-US" sz="35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5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10-11</a:t>
            </a:r>
            <a:r>
              <a:rPr lang="ru-RU" sz="35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классе (обобщение опыта)</a:t>
            </a:r>
            <a:r>
              <a:rPr kumimoji="0" lang="ru-RU" sz="35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5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Ремизова И.А\Классное руководство Ремизовой И. А\фото класса\Фото 10 класс\10 кл. последний звонок\IMG_44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377" y="2296088"/>
            <a:ext cx="5925787" cy="40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85786" y="310666"/>
            <a:ext cx="764386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None/>
              <a:tabLst/>
            </a:pPr>
            <a:r>
              <a:rPr kumimoji="0" lang="ru-RU" sz="33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kumimoji="0" lang="ru-RU" sz="33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диагностика: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33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kumimoji="0" lang="ru-RU" sz="330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33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Тестирование</a:t>
            </a:r>
            <a:endParaRPr kumimoji="0" lang="ru-RU" sz="330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09134" y="2214255"/>
            <a:ext cx="5886400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1. «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Фоксфорд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»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2. Testometrica.com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3. «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Адукар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»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4. «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Профориентатор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»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5. «Навигатор поступления»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4098" name="Picture 2" descr="Тест на профориентацию для подростко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36" y="980728"/>
            <a:ext cx="3519912" cy="184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8 сентября в Ростове-на-Дону пройдёт образовательная выставка Навигатор По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365104"/>
            <a:ext cx="45720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239628"/>
            <a:ext cx="80724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Матрица выбора профессии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Г. В. </a:t>
            </a:r>
            <a:r>
              <a:rPr kumimoji="0" lang="ru-RU" sz="2800" b="1" i="0" u="none" strike="noStrike" cap="none" normalizeH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Резапкиной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269356"/>
              </p:ext>
            </p:extLst>
          </p:nvPr>
        </p:nvGraphicFramePr>
        <p:xfrm>
          <a:off x="1119413" y="768393"/>
          <a:ext cx="7056787" cy="6148281"/>
        </p:xfrm>
        <a:graphic>
          <a:graphicData uri="http://schemas.openxmlformats.org/drawingml/2006/table">
            <a:tbl>
              <a:tblPr firstRow="1" firstCol="1" bandRow="1"/>
              <a:tblGrid>
                <a:gridCol w="692977"/>
                <a:gridCol w="818589"/>
                <a:gridCol w="750842"/>
                <a:gridCol w="750842"/>
                <a:gridCol w="750842"/>
                <a:gridCol w="750842"/>
                <a:gridCol w="750842"/>
                <a:gridCol w="845402"/>
                <a:gridCol w="945609"/>
              </a:tblGrid>
              <a:tr h="188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Виды/Сфера 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Информация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Финансы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Техника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Искусство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Животные и растения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Изделия и продукты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Природные ресурсы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2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Управление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•Администратор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•Менеджер по персоналу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•Секретарь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•Системный администратор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•Маркетолог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•Диспетчер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•Консультант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•Финансист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•Экономист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•Водитель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•Штурман авиации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•Машинист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•Техник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•Режиссер театра и кино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•Дирижер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•Балетмейстер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•Продюсер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•Зооинженер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•Фермер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•Дрессировщик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•Почвовед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•Менеджер по продажам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•Товаровед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•Логистик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•Мерчендайзер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•Инженер по кадастру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•Геодезист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•Техник-энергетик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0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Обслуживание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•Продавец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•Менеджер по туризму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•Социальный работник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•Медицинский работник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•Оператор связи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•Информатик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•Гид-переводчик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•Менеджер по рекламе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•Инкассатор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•Бухгалтер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•Брокер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•Кассир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•Электромонтер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•Слесарь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•Инженер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•Автомеханик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•Дизайнер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•Кино-звукооператор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•Парикмахер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•Экскурсовод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•Агрохимик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•Зоотехник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•Животновод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•Растениевод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•Продавец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•Экспедитор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•Товаровед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•Мелиоратор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•Эколог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•Техник-озеленитель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0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Обучение и воспитание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•Воспитатель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•Тренер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•Педагог-психолог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•Преподаватель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•Филолог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•Лингвист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•Преподават. информатики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•Преподават. экономики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•Консультант по управлению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•Мастер производств. обучения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•Инструктор по вождению автотранспорта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•Учитель музыки</a:t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•Учитель живописи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•Руководитель худож. студии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•Тренер лошадей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•Жокей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•Кинолог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•Преподават. биологии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•Преподават. спецпредм.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•Мастер производств. обучения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•Преподават. географии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•Эколог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0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Производство и добыча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•Программист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•Веб-дизайнер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•Верстальщик текстов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•Кинооператор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•Финансист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•Экономист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•Бухгалтер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•Кассир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•Строитель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•Электрик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•Слесарь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•Эл-газосварщик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•Фрезеровщик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•Токарь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•Станочник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•Кино-звукооператор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•Ювелир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•Резчик по дереву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•Вышиваль- щица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•Агроном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•Зооинженер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•Селекционер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•Животновод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•Растениевод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•Провизор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•Инженер-технолог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•Повар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•Слесарь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•Токарь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•Швея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•Горный инженер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•Гидролог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•Гидрогеолог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•Мастер леса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•Горнорабочий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5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Конструирование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•Имиджмейкер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•Генетик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•Пластический хирург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•Переводчик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•Корреспондент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•Журналист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•Веб-дизайнер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•Картограф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•Программист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•Аналитик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•Экономист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•Финансист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•Калькулятор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•Инженер-конструктор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•Инженер-рационализатор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•Автомеханик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•Теле-радиомастер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•Композитор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•Режиссер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•Дизайнер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•Модельер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•Артист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•Художник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•Музыкант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•Архитектор ландшафта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•Селекционер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•Флорист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•Семеновод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•Агротехник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•Зоолаборант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•Архитектор-градостр-ль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•Инженер-технолог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•Модельер-конструктор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•Закройщик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•Монтажник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•Горный инженер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•Архитектор ландшафта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•Инженер-гидролог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•Техник-озеленитель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5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Исследование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•Психолог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•Физиолог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•Социолог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•Следователь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•Лаборант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•Социолог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•Математик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•Историк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•Маркетолог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•Статистик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•Аналитик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•Аудитор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•Экономист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•Аналитик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•Инженер-технолог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•Инженер-математик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•Испытатель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•Хронометражист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•Метролог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•Киновед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•Искусствовед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•Литературовед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•Культуролог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•Биолог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•Микробиолог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•Зоопсихолог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ru-RU" sz="600" b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Зооинженер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•Агротехник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•Лаборант-эколог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•Санитарный врач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•Лаборант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•Товаровед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•Технолог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•Дегустатор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•Почвовед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•Метеоролог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•Геолог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•Техник-гидрогеолог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9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Защита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•Адвокат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•Военный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•Врач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•Милиционер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•Спасатель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•Программист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•Нотариус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•Документовед</a:t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•Патентовед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•Страховой агент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•Антикриз. управляющий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•Юрисконсульт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•Инкассатор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•Инспектор по ТБ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•Взрывотехник</a:t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•Испытатель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•Пожарный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•Водолаз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•Каскадер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•Постановщик трюков</a:t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•Архитектор–реставратор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•Художник-реставратор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•Музейный работник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•Егерь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•Лесничий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•Ветеринар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•Инспектор по охр. природы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•Таможенник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•Врач–эпидемиолог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•Врач-диетолог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•Лаборант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•Инспектор по охр. природы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•Мелиоратор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•Эколог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•Метеоролог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0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Контроль и оценка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•Прокурор</a:t>
                      </a:r>
                      <a:r>
                        <a:rPr lang="ru-RU" sz="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•Врач–эпидемиолог</a:t>
                      </a:r>
                      <a:r>
                        <a:rPr lang="ru-RU" sz="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•Ревизор автотранспорта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•Программист</a:t>
                      </a:r>
                      <a:r>
                        <a:rPr lang="ru-RU" sz="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•Редактор</a:t>
                      </a:r>
                      <a:r>
                        <a:rPr lang="ru-RU" sz="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•Корректор</a:t>
                      </a:r>
                      <a:r>
                        <a:rPr lang="ru-RU" sz="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•Оператор</a:t>
                      </a:r>
                      <a:endParaRPr lang="ru-RU" sz="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•Аудитор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•Бухгалтер-ревизор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•Контролер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•Налоговый инспектор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•Инженер-технолог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•Инспектор по ТБ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•Контролер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•Аппаратчик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•Инспектор ГАИ</a:t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•Редактор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•Критик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•Музейный работник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•Оценщик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•Эксперт</a:t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•Зооинженер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•Агроном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•Охотовед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•Агротехник</a:t>
                      </a:r>
                      <a: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•Зоолаборант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•Санинспектор</a:t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•Контролер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ru-RU" sz="600" b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Риэлтор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•Метролог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•Таможенник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•Радиолог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•Эколог</a:t>
                      </a:r>
                      <a: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600" b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•Метеоролог</a:t>
                      </a:r>
                      <a:endParaRPr lang="ru-RU" sz="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623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98213" y="620688"/>
            <a:ext cx="7929618" cy="520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основных диагностик профессиональных предпочтений старшеклассников: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дифференциально-диагностический опросник (по Климову);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профессиональных предпочтений (типология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Холланда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темперамента и эмоциональной устойчивости (тест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Айзенка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успеху (методика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Эллерса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направленности личности (опросник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психогеометрический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(методика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Деллингер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79906" y="548680"/>
            <a:ext cx="7715304" cy="167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Встречи с выпускниками и представителями разных профессий: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bolot\Desktop\IMG_4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30017"/>
            <a:ext cx="3744416" cy="247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8 сентября 2021 года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32" y="4077073"/>
            <a:ext cx="38100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8 сентября 2021 года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62898" y="2188976"/>
            <a:ext cx="4489486" cy="31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76248" y="548680"/>
            <a:ext cx="7715304" cy="124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Профессиональные пробы: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oztk.chelb.ru/jpg/Banner_Bilet_v_budusch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48" y="1140153"/>
            <a:ext cx="4471987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oztk.chelb.ru/png/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90" y="5658169"/>
            <a:ext cx="6286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oztk.chelb.ru/png/M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7" y="2915975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ww.oztk.chelb.ru/png/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59" y="3562639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oztk.chelb.ru/png/P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7" y="4237334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www.oztk.chelb.ru/png/T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7" y="4928215"/>
            <a:ext cx="6477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oztk.chelb.ru/png/D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6" y="5566390"/>
            <a:ext cx="6572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://www.oztk.chelb.ru/png/15021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03" y="2873704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oztk.chelb.ru/jpg/Prototipirovani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90" y="3535100"/>
            <a:ext cx="6858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://www.oztk.chelb.ru/png/M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79" y="4223710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oztk.chelb.ru/png/LH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41" y="4914236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E38B5342-575D-4C1F-93FA-1E6812853F87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7" y="1069138"/>
            <a:ext cx="3488385" cy="18045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17267" y="2956302"/>
            <a:ext cx="204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мехатроника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18768" y="3668766"/>
            <a:ext cx="207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прототипирование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20593" y="4331772"/>
            <a:ext cx="359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Мобильная робототехника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83160" y="5013998"/>
            <a:ext cx="366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Лабораторный химический анализ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577469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Сварочные технологии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59323" y="2956302"/>
            <a:ext cx="247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Столярное дело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59323" y="3562639"/>
            <a:ext cx="26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электромонтаж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059324" y="4331772"/>
            <a:ext cx="183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Поварское дело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59323" y="5013998"/>
            <a:ext cx="282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Парикмахерское искусство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5774699"/>
            <a:ext cx="272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Дошкольное воспитание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5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2"/>
            <a:ext cx="74442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074" name="Picture 2" descr="C:\Users\bolot\Desktop\IMG_4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20041"/>
            <a:ext cx="5590928" cy="40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20688"/>
            <a:ext cx="907300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486340"/>
              </p:ext>
            </p:extLst>
          </p:nvPr>
        </p:nvGraphicFramePr>
        <p:xfrm>
          <a:off x="1403648" y="1124745"/>
          <a:ext cx="5976664" cy="5783580"/>
        </p:xfrm>
        <a:graphic>
          <a:graphicData uri="http://schemas.openxmlformats.org/drawingml/2006/table">
            <a:tbl>
              <a:tblPr firstRow="1" firstCol="1" bandRow="1"/>
              <a:tblGrid>
                <a:gridCol w="838426"/>
                <a:gridCol w="2401934"/>
                <a:gridCol w="1256698"/>
                <a:gridCol w="1479606"/>
              </a:tblGrid>
              <a:tr h="151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Период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Ответственный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3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четверть (2сентября)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Эссе:  «Моя будущая профессия» (10 класс)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«Кем я себя вижу через 5 лет»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(11 класс)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Классный час: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«Электронные платформы для подготовки к ЕГЭ» (10-11 класс)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 психологии  (диагностика)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(10 класс)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Учителя русского языка и литературы.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Ремизова И. 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Гогина Е . А.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четверть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Встречи с интересными людьми (пригласить работника банка для беседы о финансовой грамотности)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Классный час «Планирование/распределение бюджета» (10-11 класс)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Экскурсия в музей Маяка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Иванова Т. И.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Ремизова И. А.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Гогина Е. А.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Иванова Т. И., классные руководители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4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четверть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Урок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самопрезентации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Портфолио. (10 класс)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Классный час «Правила поступления в ВУЗ» (11 класс)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«Инструкции ЕГЭ - 2022»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(11 класс)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Совместное родительское собрание родителей и детей.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(11 класс)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Встречи с выпускниками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Гогина Е. А.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Ремизова И. А.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Буданова И. В.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Гогина Е. А.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Ремизова И. А.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ИвановаТ.И</a:t>
                      </a:r>
                      <a:endParaRPr lang="ru-RU" sz="10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Чудова И. Н.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четверть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16869" y="826840"/>
            <a:ext cx="800105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Направления деятельности классного руководителя: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Профессиональное просвещение;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Профессиональная диагностика;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Профессиональная консультация.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26578"/>
            <a:ext cx="4680521" cy="325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97321" y="751930"/>
            <a:ext cx="85689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профориентационной работы: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Классные часы;</a:t>
            </a:r>
            <a:endParaRPr kumimoji="0" lang="ru-RU" sz="3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3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кскурсии;</a:t>
            </a:r>
            <a:endParaRPr kumimoji="0" lang="ru-RU" sz="3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3.Сотрудничество семьи и школы</a:t>
            </a:r>
            <a:r>
              <a:rPr kumimoji="0" lang="ru-RU" sz="3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(родительские собрания, беседы, встречи со специалистами);</a:t>
            </a:r>
            <a:endParaRPr kumimoji="0" lang="ru-RU" sz="3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0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30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Анкетирование, диагностика, тестирования;</a:t>
            </a:r>
          </a:p>
          <a:p>
            <a:pPr marL="0" marR="0" lvl="0" indent="3600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0" baseline="0" dirty="0" smtClean="0">
                <a:latin typeface="Times New Roman" pitchFamily="18" charset="0"/>
                <a:cs typeface="Times New Roman" pitchFamily="18" charset="0"/>
              </a:rPr>
              <a:t>5.Встречи с представителями различных    профессий, выпускниками</a:t>
            </a:r>
            <a:r>
              <a:rPr lang="ru-RU" sz="3000" b="0" dirty="0" smtClean="0">
                <a:latin typeface="Times New Roman" pitchFamily="18" charset="0"/>
                <a:cs typeface="Times New Roman" pitchFamily="18" charset="0"/>
              </a:rPr>
              <a:t> школы;</a:t>
            </a:r>
          </a:p>
          <a:p>
            <a:pPr marL="0" marR="0" lvl="0" indent="3600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sz="30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Профессиональные пробы.</a:t>
            </a:r>
            <a:endParaRPr kumimoji="0" lang="ru-RU" sz="3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11560" y="166332"/>
            <a:ext cx="7929618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Классные часы по профориентации: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«Как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найти себя и выбрать профессию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«Куда поступать, составьте список ВУЗов»;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«Как устроена учёба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в ВУЗе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«Профессия - специальность»;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«Я дома, я на работе»;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«Собеседование при приёме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на работу»;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«Час психологии»;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«Правила поступления в ВУЗ».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79" y="2342349"/>
            <a:ext cx="316099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71022" y="323165"/>
            <a:ext cx="785818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Парад презентаций «Моя будущая профессия»</a:t>
            </a:r>
          </a:p>
          <a:p>
            <a:pPr marL="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5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48" y="82044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2" y="820448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02" y="378904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2" y="378904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10" y="548680"/>
            <a:ext cx="792961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Деловая ролевая игра «Здравствуйте, разрешите представиться».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5"/>
            <a:ext cx="340853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928" y="1502147"/>
            <a:ext cx="3751488" cy="495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74756" y="548680"/>
            <a:ext cx="778674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</a:pPr>
            <a:r>
              <a:rPr kumimoji="0" lang="ru-RU" sz="33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Экскурсии:</a:t>
            </a:r>
            <a:endParaRPr kumimoji="0" lang="ru-RU" sz="33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3" y="1170387"/>
            <a:ext cx="3642223" cy="261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74" y="1170386"/>
            <a:ext cx="3689042" cy="261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D:\Ремизова И.А\фото учеников\МИФИ профориентация 2018\IMG_28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75" y="3933056"/>
            <a:ext cx="3689042" cy="264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3" y="3911637"/>
            <a:ext cx="3664454" cy="266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12485" y="287070"/>
            <a:ext cx="8001056" cy="579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родителями по профориентационной тематике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родительских собраний, на которых обсуждаются темы: «Как помочь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ребёнку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выбрать профессию», «Темперамент и профессия»,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показатели готовности старшеклассников к профессиональному самоопределению, согласованные с выбором профиля обучения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Организация родительских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лекториев по вопросам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профориентации.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Индивидуальная беседа.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Знакомство с сайтами ВУЗов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страны.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oti.ru/wp-content/uploads/2022/03/DOD-2022-vesna-VO-1-737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2850434" cy="368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687</Words>
  <Application>Microsoft Office PowerPoint</Application>
  <PresentationFormat>Экран (4:3)</PresentationFormat>
  <Paragraphs>201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bolot</cp:lastModifiedBy>
  <cp:revision>95</cp:revision>
  <dcterms:created xsi:type="dcterms:W3CDTF">2019-10-29T05:54:17Z</dcterms:created>
  <dcterms:modified xsi:type="dcterms:W3CDTF">2022-03-27T14:32:24Z</dcterms:modified>
</cp:coreProperties>
</file>